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98" r:id="rId3"/>
    <p:sldId id="289" r:id="rId4"/>
    <p:sldId id="290" r:id="rId5"/>
    <p:sldId id="292" r:id="rId6"/>
    <p:sldId id="310" r:id="rId7"/>
    <p:sldId id="294" r:id="rId8"/>
    <p:sldId id="295" r:id="rId9"/>
    <p:sldId id="312" r:id="rId10"/>
    <p:sldId id="278" r:id="rId11"/>
    <p:sldId id="282" r:id="rId12"/>
    <p:sldId id="301" r:id="rId13"/>
    <p:sldId id="304" r:id="rId14"/>
    <p:sldId id="306" r:id="rId15"/>
    <p:sldId id="307" r:id="rId16"/>
    <p:sldId id="285" r:id="rId17"/>
    <p:sldId id="30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11/6/2023</a:t>
            </a:fld>
            <a:endParaRPr lang="en-US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11/6/2023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11/6/2023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11/6/2023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11/6/2023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11/6/2023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11/6/2023</a:t>
            </a:fld>
            <a:endParaRPr lang="en-US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11/6/2023</a:t>
            </a:fld>
            <a:endParaRPr lang="en-US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11/6/2023</a:t>
            </a:fld>
            <a:endParaRPr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11/6/2023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11/6/2023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11/6/2023</a:t>
            </a:fld>
            <a:endParaRPr lang="en-US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intloffice@gantep.edu.tr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abofisisek@gantep.edu.tr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ing-agreement.eu/" TargetMode="External"/><Relationship Id="rId2" Type="http://schemas.openxmlformats.org/officeDocument/2006/relationships/hyperlink" Target="https://ecas.ec.europa.eu/cas/eim/external/register.cgi?loginRequestId=ECAS_LR-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685800" y="1981200"/>
            <a:ext cx="7391400" cy="4495800"/>
          </a:xfrm>
        </p:spPr>
        <p:txBody>
          <a:bodyPr>
            <a:normAutofit lnSpcReduction="10000"/>
          </a:bodyPr>
          <a:lstStyle/>
          <a:p>
            <a:pPr algn="ctr"/>
            <a:r>
              <a:rPr lang="tr-TR" sz="3000" dirty="0">
                <a:solidFill>
                  <a:schemeClr val="tx1"/>
                </a:solidFill>
              </a:rPr>
              <a:t>ULUSLARARASI İLİŞKİLER OFİSİ </a:t>
            </a:r>
          </a:p>
          <a:p>
            <a:pPr algn="ctr"/>
            <a:endParaRPr lang="tr-TR" sz="3000" dirty="0">
              <a:solidFill>
                <a:schemeClr val="tx1"/>
              </a:solidFill>
            </a:endParaRPr>
          </a:p>
          <a:p>
            <a:pPr algn="ctr"/>
            <a:r>
              <a:rPr lang="tr-TR" sz="2800" dirty="0">
                <a:solidFill>
                  <a:schemeClr val="tx1"/>
                </a:solidFill>
              </a:rPr>
              <a:t>ERASMUS+ PROGRAMI</a:t>
            </a:r>
            <a:endParaRPr lang="tr-TR" dirty="0">
              <a:solidFill>
                <a:schemeClr val="tx1"/>
              </a:solidFill>
            </a:endParaRPr>
          </a:p>
          <a:p>
            <a:pPr algn="ctr"/>
            <a:r>
              <a:rPr lang="tr-TR" dirty="0">
                <a:solidFill>
                  <a:schemeClr val="tx1"/>
                </a:solidFill>
              </a:rPr>
              <a:t>              </a:t>
            </a:r>
          </a:p>
          <a:p>
            <a:pPr algn="ctr"/>
            <a:r>
              <a:rPr lang="tr-TR" dirty="0">
                <a:solidFill>
                  <a:schemeClr val="tx1"/>
                </a:solidFill>
              </a:rPr>
              <a:t>   </a:t>
            </a:r>
            <a:r>
              <a:rPr lang="tr-TR" sz="2000" dirty="0">
                <a:solidFill>
                  <a:schemeClr val="tx1"/>
                </a:solidFill>
              </a:rPr>
              <a:t>Ebru GÖKTEKİN</a:t>
            </a:r>
          </a:p>
          <a:p>
            <a:pPr algn="ctr"/>
            <a:r>
              <a:rPr lang="tr-TR" sz="2000" dirty="0" err="1"/>
              <a:t>Şeyho</a:t>
            </a:r>
            <a:r>
              <a:rPr lang="tr-TR" sz="2000" dirty="0"/>
              <a:t> BOZKUŞ</a:t>
            </a:r>
            <a:endParaRPr lang="tr-TR" sz="2000" dirty="0">
              <a:solidFill>
                <a:schemeClr val="tx1"/>
              </a:solidFill>
            </a:endParaRPr>
          </a:p>
          <a:p>
            <a:pPr algn="ctr"/>
            <a:endParaRPr lang="tr-TR" sz="2000" dirty="0">
              <a:solidFill>
                <a:schemeClr val="tx1"/>
              </a:solidFill>
            </a:endParaRPr>
          </a:p>
          <a:p>
            <a:pPr algn="ctr"/>
            <a:r>
              <a:rPr lang="tr-TR" sz="2000" dirty="0">
                <a:hlinkClick r:id="rId2"/>
              </a:rPr>
              <a:t>abofisisek@gantep.edu.tr</a:t>
            </a:r>
          </a:p>
          <a:p>
            <a:pPr algn="ctr"/>
            <a:r>
              <a:rPr lang="tr-TR" sz="2000" dirty="0">
                <a:hlinkClick r:id="rId2"/>
              </a:rPr>
              <a:t>intloffice@gantep.edu.tr</a:t>
            </a:r>
          </a:p>
          <a:p>
            <a:pPr algn="ctr"/>
            <a:r>
              <a:rPr lang="tr-TR" sz="2000" dirty="0"/>
              <a:t> </a:t>
            </a:r>
          </a:p>
          <a:p>
            <a:pPr algn="ctr"/>
            <a:r>
              <a:rPr lang="tr-TR" sz="2000" dirty="0"/>
              <a:t>2022</a:t>
            </a:r>
          </a:p>
          <a:p>
            <a:pPr algn="ctr"/>
            <a:endParaRPr lang="tr-TR" sz="2000" dirty="0"/>
          </a:p>
          <a:p>
            <a:pPr algn="ctr"/>
            <a:endParaRPr lang="tr-TR" sz="2000" dirty="0">
              <a:solidFill>
                <a:schemeClr val="tx1"/>
              </a:solidFill>
            </a:endParaRPr>
          </a:p>
        </p:txBody>
      </p:sp>
      <p:pic>
        <p:nvPicPr>
          <p:cNvPr id="4" name="Picture 2" descr="C:\Users\USER\Desktop\Logolar\GAUN_LOGO_seffaf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28600"/>
            <a:ext cx="1066800" cy="1066800"/>
          </a:xfrm>
          <a:prstGeom prst="rect">
            <a:avLst/>
          </a:prstGeom>
          <a:noFill/>
        </p:spPr>
      </p:pic>
      <p:pic>
        <p:nvPicPr>
          <p:cNvPr id="5" name="Picture 4" descr="C:\Users\USER\Desktop\Logolar\Logo U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0400" y="228600"/>
            <a:ext cx="1752600" cy="9193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0668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ÖĞRENİM HAREKETLİLİĞİNDE DİKKAT EDİLMESİ GEREKEN BAZI HUSUSLAR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99872" y="2069592"/>
            <a:ext cx="8229600" cy="40843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r-TR" sz="2500" dirty="0">
                <a:latin typeface="Times New Roman" pitchFamily="18" charset="0"/>
                <a:cs typeface="Times New Roman" pitchFamily="18" charset="0"/>
              </a:rPr>
              <a:t>1-Ders uyumu</a:t>
            </a:r>
          </a:p>
          <a:p>
            <a:pPr>
              <a:buNone/>
            </a:pPr>
            <a:r>
              <a:rPr lang="tr-TR" sz="2500" dirty="0">
                <a:latin typeface="Times New Roman" pitchFamily="18" charset="0"/>
                <a:cs typeface="Times New Roman" pitchFamily="18" charset="0"/>
              </a:rPr>
              <a:t>2-Dönemlik kredi miktarı 30 ECTS</a:t>
            </a:r>
          </a:p>
          <a:p>
            <a:pPr algn="just">
              <a:buNone/>
            </a:pPr>
            <a:r>
              <a:rPr lang="tr-TR" sz="2500" dirty="0">
                <a:latin typeface="Times New Roman" pitchFamily="18" charset="0"/>
                <a:cs typeface="Times New Roman" pitchFamily="18" charset="0"/>
              </a:rPr>
              <a:t>3-Eş değerlilik </a:t>
            </a:r>
          </a:p>
          <a:p>
            <a:pPr algn="just">
              <a:buNone/>
            </a:pPr>
            <a:r>
              <a:rPr lang="tr-TR" sz="2500" dirty="0">
                <a:latin typeface="Times New Roman" pitchFamily="18" charset="0"/>
                <a:cs typeface="Times New Roman" pitchFamily="18" charset="0"/>
              </a:rPr>
              <a:t>   ( Bölüm dönen öğrencinin 1 ay içerisinde Fakülte Yönetim Kurul Kararını alır.)</a:t>
            </a:r>
          </a:p>
          <a:p>
            <a:pPr>
              <a:buNone/>
            </a:pPr>
            <a:r>
              <a:rPr lang="tr-TR" sz="2500" dirty="0">
                <a:latin typeface="Times New Roman" pitchFamily="18" charset="0"/>
                <a:cs typeface="Times New Roman" pitchFamily="18" charset="0"/>
              </a:rPr>
              <a:t>4-Öğrencinin aldığı tüm derslerin üniversitemiz tarafından tanınması zorunludur.</a:t>
            </a:r>
          </a:p>
          <a:p>
            <a:pPr algn="just">
              <a:buNone/>
            </a:pPr>
            <a:r>
              <a:rPr lang="tr-TR" sz="2500" dirty="0">
                <a:latin typeface="Times New Roman" pitchFamily="18" charset="0"/>
                <a:cs typeface="Times New Roman" pitchFamily="18" charset="0"/>
              </a:rPr>
              <a:t>5-Gidilen üniversiteden alınan dersler üniversitemiz </a:t>
            </a:r>
            <a:r>
              <a:rPr lang="tr-TR" sz="2500" dirty="0" err="1">
                <a:latin typeface="Times New Roman" pitchFamily="18" charset="0"/>
                <a:cs typeface="Times New Roman" pitchFamily="18" charset="0"/>
              </a:rPr>
              <a:t>transkriptinde</a:t>
            </a:r>
            <a:r>
              <a:rPr lang="tr-TR" sz="2500" dirty="0">
                <a:latin typeface="Times New Roman" pitchFamily="18" charset="0"/>
                <a:cs typeface="Times New Roman" pitchFamily="18" charset="0"/>
              </a:rPr>
              <a:t> dersin </a:t>
            </a:r>
            <a:r>
              <a:rPr lang="tr-TR" sz="2500" dirty="0" err="1">
                <a:latin typeface="Times New Roman" pitchFamily="18" charset="0"/>
                <a:cs typeface="Times New Roman" pitchFamily="18" charset="0"/>
              </a:rPr>
              <a:t>orjinal</a:t>
            </a:r>
            <a:r>
              <a:rPr lang="tr-TR" sz="2500" dirty="0">
                <a:latin typeface="Times New Roman" pitchFamily="18" charset="0"/>
                <a:cs typeface="Times New Roman" pitchFamily="18" charset="0"/>
              </a:rPr>
              <a:t> kodu, ismi ve kredisi ile görünmelidir.</a:t>
            </a:r>
          </a:p>
          <a:p>
            <a:pPr>
              <a:buNone/>
            </a:pPr>
            <a:endParaRPr lang="tr-TR" sz="25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tr-TR" sz="25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C:\Users\USER\Desktop\Logolar\GAUN_LOGO_seffaf.jpg">
            <a:extLst>
              <a:ext uri="{FF2B5EF4-FFF2-40B4-BE49-F238E27FC236}">
                <a16:creationId xmlns="" xmlns:a16="http://schemas.microsoft.com/office/drawing/2014/main" id="{1299E518-0B0C-7987-F744-916E52BE78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28600"/>
            <a:ext cx="1066800" cy="1066800"/>
          </a:xfrm>
          <a:prstGeom prst="rect">
            <a:avLst/>
          </a:prstGeom>
          <a:noFill/>
        </p:spPr>
      </p:pic>
      <p:pic>
        <p:nvPicPr>
          <p:cNvPr id="7" name="Picture 4" descr="C:\Users\USER\Desktop\Logolar\Logo UA.jpg">
            <a:extLst>
              <a:ext uri="{FF2B5EF4-FFF2-40B4-BE49-F238E27FC236}">
                <a16:creationId xmlns="" xmlns:a16="http://schemas.microsoft.com/office/drawing/2014/main" id="{A556BB1D-9E67-93D8-8C49-4FE29756C2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228600"/>
            <a:ext cx="1752600" cy="9193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81000" y="533400"/>
            <a:ext cx="7467600" cy="838200"/>
          </a:xfrm>
        </p:spPr>
        <p:txBody>
          <a:bodyPr>
            <a:normAutofit/>
          </a:bodyPr>
          <a:lstStyle/>
          <a:p>
            <a:pPr algn="ctr"/>
            <a:r>
              <a:rPr lang="tr-TR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HİBE MİKTARLARI</a:t>
            </a: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038" y="1905000"/>
            <a:ext cx="8129923" cy="3576638"/>
          </a:xfrm>
          <a:prstGeom prst="rect">
            <a:avLst/>
          </a:prstGeom>
        </p:spPr>
      </p:pic>
      <p:pic>
        <p:nvPicPr>
          <p:cNvPr id="4" name="Picture 2" descr="C:\Users\USER\Desktop\Logolar\GAUN_LOGO_seffaf.jpg">
            <a:extLst>
              <a:ext uri="{FF2B5EF4-FFF2-40B4-BE49-F238E27FC236}">
                <a16:creationId xmlns="" xmlns:a16="http://schemas.microsoft.com/office/drawing/2014/main" id="{8380D51D-9540-BCD6-38AE-9EEB044B83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28600"/>
            <a:ext cx="1066800" cy="1066800"/>
          </a:xfrm>
          <a:prstGeom prst="rect">
            <a:avLst/>
          </a:prstGeom>
          <a:noFill/>
        </p:spPr>
      </p:pic>
      <p:pic>
        <p:nvPicPr>
          <p:cNvPr id="7" name="Picture 4" descr="C:\Users\USER\Desktop\Logolar\Logo UA.jpg">
            <a:extLst>
              <a:ext uri="{FF2B5EF4-FFF2-40B4-BE49-F238E27FC236}">
                <a16:creationId xmlns="" xmlns:a16="http://schemas.microsoft.com/office/drawing/2014/main" id="{D216F01A-02F5-31B2-0356-3A529DABE1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0400" y="228600"/>
            <a:ext cx="1752600" cy="9193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609600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ＭＳ Ｐゴシック" charset="0"/>
                <a:cs typeface="Times New Roman" pitchFamily="18" charset="0"/>
              </a:rPr>
              <a:t/>
            </a:r>
            <a:br>
              <a:rPr lang="tr-TR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ＭＳ Ｐゴシック" charset="0"/>
                <a:cs typeface="Times New Roman" pitchFamily="18" charset="0"/>
              </a:rPr>
            </a:br>
            <a:r>
              <a:rPr lang="tr-TR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BİR KAÇ ÖNEMLİ NOT</a:t>
            </a:r>
            <a:endParaRPr lang="tr-TR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81000" y="1981200"/>
            <a:ext cx="8229600" cy="40386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tr-TR" sz="2500" dirty="0">
                <a:latin typeface="Times New Roman" pitchFamily="18" charset="0"/>
                <a:cs typeface="Times New Roman" pitchFamily="18" charset="0"/>
              </a:rPr>
              <a:t>1- Karşı üniversiteye vardıktan sonra Ders Değişikliği yapılacaksa varış tarihinden itibaren 1 ay içerisinde yapılmalıdır. </a:t>
            </a:r>
            <a:r>
              <a:rPr lang="tr-TR" sz="2500" dirty="0" err="1">
                <a:latin typeface="Times New Roman" pitchFamily="18" charset="0"/>
                <a:cs typeface="Times New Roman" pitchFamily="18" charset="0"/>
              </a:rPr>
              <a:t>GAÜN’deki</a:t>
            </a:r>
            <a:r>
              <a:rPr lang="tr-TR" sz="2500" dirty="0">
                <a:latin typeface="Times New Roman" pitchFamily="18" charset="0"/>
                <a:cs typeface="Times New Roman" pitchFamily="18" charset="0"/>
              </a:rPr>
              <a:t> Bölüm Koordinatörünüzün bilgisi dahilinde Learning </a:t>
            </a:r>
            <a:r>
              <a:rPr lang="tr-TR" sz="2500" dirty="0" err="1">
                <a:latin typeface="Times New Roman" pitchFamily="18" charset="0"/>
                <a:cs typeface="Times New Roman" pitchFamily="18" charset="0"/>
              </a:rPr>
              <a:t>Agreementın</a:t>
            </a:r>
            <a:r>
              <a:rPr lang="tr-TR" sz="2500" dirty="0">
                <a:latin typeface="Times New Roman" pitchFamily="18" charset="0"/>
                <a:cs typeface="Times New Roman" pitchFamily="18" charset="0"/>
              </a:rPr>
              <a:t> 3. sayfası düzenlenmelidir. </a:t>
            </a:r>
          </a:p>
          <a:p>
            <a:pPr algn="just">
              <a:buNone/>
            </a:pPr>
            <a:r>
              <a:rPr lang="tr-TR" sz="2500" dirty="0">
                <a:latin typeface="Times New Roman" pitchFamily="18" charset="0"/>
                <a:cs typeface="Times New Roman" pitchFamily="18" charset="0"/>
              </a:rPr>
              <a:t>Not: Ders değişikliğinde Ders Tanıma Formu düzenlenmelidir.</a:t>
            </a:r>
          </a:p>
        </p:txBody>
      </p:sp>
      <p:pic>
        <p:nvPicPr>
          <p:cNvPr id="6" name="Picture 2" descr="C:\Users\USER\Desktop\Logolar\GAUN_LOGO_seffaf.jpg">
            <a:extLst>
              <a:ext uri="{FF2B5EF4-FFF2-40B4-BE49-F238E27FC236}">
                <a16:creationId xmlns="" xmlns:a16="http://schemas.microsoft.com/office/drawing/2014/main" id="{BB61591D-5ED8-B67C-27F0-3D36EC398F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28600"/>
            <a:ext cx="1066800" cy="1066800"/>
          </a:xfrm>
          <a:prstGeom prst="rect">
            <a:avLst/>
          </a:prstGeom>
          <a:noFill/>
        </p:spPr>
      </p:pic>
      <p:pic>
        <p:nvPicPr>
          <p:cNvPr id="7" name="Picture 4" descr="C:\Users\USER\Desktop\Logolar\Logo UA.jpg">
            <a:extLst>
              <a:ext uri="{FF2B5EF4-FFF2-40B4-BE49-F238E27FC236}">
                <a16:creationId xmlns="" xmlns:a16="http://schemas.microsoft.com/office/drawing/2014/main" id="{BBB318DB-2F32-DA68-56F5-21D96E6DFD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228600"/>
            <a:ext cx="1752600" cy="9193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609600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ＭＳ Ｐゴシック" charset="0"/>
                <a:cs typeface="Times New Roman" pitchFamily="18" charset="0"/>
              </a:rPr>
              <a:t/>
            </a:r>
            <a:br>
              <a:rPr lang="tr-TR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ＭＳ Ｐゴシック" charset="0"/>
                <a:cs typeface="Times New Roman" pitchFamily="18" charset="0"/>
              </a:rPr>
            </a:br>
            <a:endParaRPr lang="tr-TR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143000" y="1676400"/>
            <a:ext cx="8229600" cy="4038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2500" dirty="0">
                <a:latin typeface="Times New Roman" pitchFamily="18" charset="0"/>
                <a:cs typeface="Times New Roman" pitchFamily="18" charset="0"/>
              </a:rPr>
              <a:t>2- Vize işlemleri</a:t>
            </a:r>
          </a:p>
          <a:p>
            <a:pPr>
              <a:buNone/>
            </a:pPr>
            <a:r>
              <a:rPr lang="tr-TR" sz="2500" dirty="0">
                <a:latin typeface="Times New Roman" pitchFamily="18" charset="0"/>
                <a:cs typeface="Times New Roman" pitchFamily="18" charset="0"/>
              </a:rPr>
              <a:t>3- GAÜN ders kaydı</a:t>
            </a:r>
          </a:p>
          <a:p>
            <a:pPr>
              <a:buNone/>
            </a:pPr>
            <a:r>
              <a:rPr lang="tr-TR" sz="2500" dirty="0">
                <a:latin typeface="Times New Roman" pitchFamily="18" charset="0"/>
                <a:cs typeface="Times New Roman" pitchFamily="18" charset="0"/>
              </a:rPr>
              <a:t>4-Tüm pasaportlar için eğitim vizesi</a:t>
            </a:r>
          </a:p>
          <a:p>
            <a:pPr>
              <a:buNone/>
            </a:pPr>
            <a:r>
              <a:rPr lang="tr-TR" sz="2500" dirty="0">
                <a:latin typeface="Times New Roman" pitchFamily="18" charset="0"/>
                <a:cs typeface="Times New Roman" pitchFamily="18" charset="0"/>
              </a:rPr>
              <a:t>5-Learning </a:t>
            </a:r>
            <a:r>
              <a:rPr lang="tr-TR" sz="2500" dirty="0" err="1">
                <a:latin typeface="Times New Roman" pitchFamily="18" charset="0"/>
                <a:cs typeface="Times New Roman" pitchFamily="18" charset="0"/>
              </a:rPr>
              <a:t>Agreement</a:t>
            </a:r>
            <a:r>
              <a:rPr lang="tr-TR" sz="2500" dirty="0">
                <a:latin typeface="Times New Roman" pitchFamily="18" charset="0"/>
                <a:cs typeface="Times New Roman" pitchFamily="18" charset="0"/>
              </a:rPr>
              <a:t> ders değişikliği</a:t>
            </a:r>
          </a:p>
          <a:p>
            <a:pPr>
              <a:buNone/>
            </a:pPr>
            <a:r>
              <a:rPr lang="tr-TR" sz="2500" dirty="0">
                <a:latin typeface="Times New Roman" pitchFamily="18" charset="0"/>
                <a:cs typeface="Times New Roman" pitchFamily="18" charset="0"/>
              </a:rPr>
              <a:t>6-Her türlü belgenin bir örneğini kendiniz için muhafaza etmelisiniz</a:t>
            </a:r>
          </a:p>
          <a:p>
            <a:pPr>
              <a:buNone/>
            </a:pPr>
            <a:r>
              <a:rPr lang="tr-TR" sz="2500" dirty="0">
                <a:latin typeface="Times New Roman" pitchFamily="18" charset="0"/>
                <a:cs typeface="Times New Roman" pitchFamily="18" charset="0"/>
              </a:rPr>
              <a:t>7-Varış belgesi </a:t>
            </a:r>
          </a:p>
          <a:p>
            <a:pPr>
              <a:buNone/>
            </a:pPr>
            <a:r>
              <a:rPr lang="tr-TR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5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abofisisek@gantep.edu.tr</a:t>
            </a:r>
            <a:r>
              <a:rPr lang="tr-TR" sz="25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, intloffice@gantep.edu.tr </a:t>
            </a:r>
            <a:endParaRPr lang="tr-TR" sz="2500" u="sng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tr-TR" sz="25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tr-TR" sz="25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C:\Users\USER\Desktop\Logolar\GAUN_LOGO_seffaf.jpg">
            <a:extLst>
              <a:ext uri="{FF2B5EF4-FFF2-40B4-BE49-F238E27FC236}">
                <a16:creationId xmlns="" xmlns:a16="http://schemas.microsoft.com/office/drawing/2014/main" id="{1151EC6B-F253-9444-6D5E-D0F1CBE79A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28600"/>
            <a:ext cx="1066800" cy="1066800"/>
          </a:xfrm>
          <a:prstGeom prst="rect">
            <a:avLst/>
          </a:prstGeom>
          <a:noFill/>
        </p:spPr>
      </p:pic>
      <p:pic>
        <p:nvPicPr>
          <p:cNvPr id="7" name="Picture 4" descr="C:\Users\USER\Desktop\Logolar\Logo UA.jpg">
            <a:extLst>
              <a:ext uri="{FF2B5EF4-FFF2-40B4-BE49-F238E27FC236}">
                <a16:creationId xmlns="" xmlns:a16="http://schemas.microsoft.com/office/drawing/2014/main" id="{ACB0BD03-93F2-409F-C7C8-F2BC498F60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0400" y="228600"/>
            <a:ext cx="1752600" cy="9193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609600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ＭＳ Ｐゴシック" charset="0"/>
                <a:cs typeface="Times New Roman" pitchFamily="18" charset="0"/>
              </a:rPr>
              <a:t/>
            </a:r>
            <a:br>
              <a:rPr lang="tr-TR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ＭＳ Ｐゴシック" charset="0"/>
                <a:cs typeface="Times New Roman" pitchFamily="18" charset="0"/>
              </a:rPr>
            </a:br>
            <a:r>
              <a:rPr lang="tr-TR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MUHTEMEL SORUNLAR</a:t>
            </a:r>
            <a:endParaRPr lang="tr-TR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14400" y="1986197"/>
            <a:ext cx="8229600" cy="4038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2500" dirty="0">
                <a:latin typeface="Times New Roman" pitchFamily="18" charset="0"/>
                <a:cs typeface="Times New Roman" pitchFamily="18" charset="0"/>
              </a:rPr>
              <a:t>1- Ailenin doğru bilgilendirilmesi</a:t>
            </a:r>
          </a:p>
          <a:p>
            <a:pPr>
              <a:buNone/>
            </a:pPr>
            <a:r>
              <a:rPr lang="tr-TR" sz="2500" dirty="0">
                <a:latin typeface="Times New Roman" pitchFamily="18" charset="0"/>
                <a:cs typeface="Times New Roman" pitchFamily="18" charset="0"/>
              </a:rPr>
              <a:t>2- Gidilecek ülkenin dili</a:t>
            </a:r>
          </a:p>
          <a:p>
            <a:pPr>
              <a:buNone/>
            </a:pPr>
            <a:r>
              <a:rPr lang="tr-TR" sz="2500" dirty="0">
                <a:latin typeface="Times New Roman" pitchFamily="18" charset="0"/>
                <a:cs typeface="Times New Roman" pitchFamily="18" charset="0"/>
              </a:rPr>
              <a:t>3- Kültürel farklılıklar (yurt vs.)</a:t>
            </a:r>
          </a:p>
          <a:p>
            <a:pPr>
              <a:buNone/>
            </a:pPr>
            <a:r>
              <a:rPr lang="tr-TR" sz="2500" dirty="0">
                <a:latin typeface="Times New Roman" pitchFamily="18" charset="0"/>
                <a:cs typeface="Times New Roman" pitchFamily="18" charset="0"/>
              </a:rPr>
              <a:t>4- Güvenlik (pasaport, para vs. </a:t>
            </a:r>
            <a:r>
              <a:rPr lang="tr-TR" sz="2500" dirty="0" err="1">
                <a:latin typeface="Times New Roman" pitchFamily="18" charset="0"/>
                <a:cs typeface="Times New Roman" pitchFamily="18" charset="0"/>
              </a:rPr>
              <a:t>muhazası</a:t>
            </a:r>
            <a:r>
              <a:rPr lang="tr-TR" sz="25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tr-TR" sz="2500" dirty="0">
                <a:latin typeface="Times New Roman" pitchFamily="18" charset="0"/>
                <a:cs typeface="Times New Roman" pitchFamily="18" charset="0"/>
              </a:rPr>
              <a:t>5- Bulunduğunuz şehir veya ülke dışına seyahat durumunda bilgilendirme</a:t>
            </a:r>
          </a:p>
          <a:p>
            <a:pPr>
              <a:buNone/>
            </a:pPr>
            <a:r>
              <a:rPr lang="tr-TR" sz="2500" dirty="0">
                <a:latin typeface="Times New Roman" pitchFamily="18" charset="0"/>
                <a:cs typeface="Times New Roman" pitchFamily="18" charset="0"/>
              </a:rPr>
              <a:t>6- Uçuş saati</a:t>
            </a:r>
          </a:p>
        </p:txBody>
      </p:sp>
      <p:pic>
        <p:nvPicPr>
          <p:cNvPr id="6" name="Picture 2" descr="C:\Users\USER\Desktop\Logolar\GAUN_LOGO_seffaf.jpg">
            <a:extLst>
              <a:ext uri="{FF2B5EF4-FFF2-40B4-BE49-F238E27FC236}">
                <a16:creationId xmlns="" xmlns:a16="http://schemas.microsoft.com/office/drawing/2014/main" id="{057B9178-51D0-85EB-9391-48CB43ECFF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28600"/>
            <a:ext cx="1066800" cy="1066800"/>
          </a:xfrm>
          <a:prstGeom prst="rect">
            <a:avLst/>
          </a:prstGeom>
          <a:noFill/>
        </p:spPr>
      </p:pic>
      <p:pic>
        <p:nvPicPr>
          <p:cNvPr id="7" name="Picture 4" descr="C:\Users\USER\Desktop\Logolar\Logo UA.jpg">
            <a:extLst>
              <a:ext uri="{FF2B5EF4-FFF2-40B4-BE49-F238E27FC236}">
                <a16:creationId xmlns="" xmlns:a16="http://schemas.microsoft.com/office/drawing/2014/main" id="{8E4FFED4-15A6-5C94-813D-A1576F619F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228600"/>
            <a:ext cx="1752600" cy="9193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609600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ＭＳ Ｐゴシック" charset="0"/>
                <a:cs typeface="Times New Roman" pitchFamily="18" charset="0"/>
              </a:rPr>
              <a:t/>
            </a:r>
            <a:br>
              <a:rPr lang="tr-TR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ＭＳ Ｐゴシック" charset="0"/>
                <a:cs typeface="Times New Roman" pitchFamily="18" charset="0"/>
              </a:rPr>
            </a:br>
            <a:endParaRPr lang="tr-TR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62000" y="1905000"/>
            <a:ext cx="8229600" cy="40386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tr-TR" sz="2500" dirty="0">
                <a:latin typeface="Times New Roman" pitchFamily="18" charset="0"/>
                <a:cs typeface="Times New Roman" pitchFamily="18" charset="0"/>
              </a:rPr>
              <a:t>7- Kabin bagajı ve bavul </a:t>
            </a:r>
            <a:r>
              <a:rPr lang="tr-TR" sz="2500" dirty="0" err="1">
                <a:latin typeface="Times New Roman" pitchFamily="18" charset="0"/>
                <a:cs typeface="Times New Roman" pitchFamily="18" charset="0"/>
              </a:rPr>
              <a:t>künyeleme</a:t>
            </a:r>
            <a:endParaRPr lang="tr-TR" sz="25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tr-TR" sz="2500" dirty="0">
                <a:latin typeface="Times New Roman" pitchFamily="18" charset="0"/>
                <a:cs typeface="Times New Roman" pitchFamily="18" charset="0"/>
              </a:rPr>
              <a:t>8- Havalimanı güvenlik noktasında mont ayakkabı çıkartma</a:t>
            </a:r>
          </a:p>
          <a:p>
            <a:pPr algn="just">
              <a:buNone/>
            </a:pPr>
            <a:r>
              <a:rPr lang="tr-TR" sz="2500" dirty="0">
                <a:latin typeface="Times New Roman" pitchFamily="18" charset="0"/>
                <a:cs typeface="Times New Roman" pitchFamily="18" charset="0"/>
              </a:rPr>
              <a:t>Not1: Dönüş sonrası teslim edilecek belgeler için web sitemizi ziyaret ediniz</a:t>
            </a:r>
          </a:p>
          <a:p>
            <a:pPr algn="just">
              <a:buNone/>
            </a:pPr>
            <a:r>
              <a:rPr lang="tr-TR" sz="25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http://erasmus.gantep.edu.tr/ </a:t>
            </a:r>
          </a:p>
          <a:p>
            <a:pPr algn="just">
              <a:buNone/>
            </a:pPr>
            <a:r>
              <a:rPr lang="tr-TR" sz="2500" dirty="0">
                <a:latin typeface="Times New Roman" pitchFamily="18" charset="0"/>
                <a:cs typeface="Times New Roman" pitchFamily="18" charset="0"/>
              </a:rPr>
              <a:t>Not2:Değişim sonunda yükümlülüklerini yerine getirmeyenlerden hibe kesintisi veya tüm hibenin iadesi istenebilir. </a:t>
            </a:r>
          </a:p>
          <a:p>
            <a:pPr algn="just">
              <a:buNone/>
            </a:pPr>
            <a:r>
              <a:rPr lang="tr-TR" sz="2500" dirty="0">
                <a:latin typeface="Times New Roman" pitchFamily="18" charset="0"/>
                <a:cs typeface="Times New Roman" pitchFamily="18" charset="0"/>
              </a:rPr>
              <a:t>9-Seyahat edilecek olan ülke seyahat kısıtlamalarını inceleyiniz.</a:t>
            </a:r>
          </a:p>
          <a:p>
            <a:pPr algn="just">
              <a:buNone/>
            </a:pPr>
            <a:endParaRPr lang="tr-TR" sz="25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C:\Users\USER\Desktop\Logolar\GAUN_LOGO_seffaf.jpg">
            <a:extLst>
              <a:ext uri="{FF2B5EF4-FFF2-40B4-BE49-F238E27FC236}">
                <a16:creationId xmlns="" xmlns:a16="http://schemas.microsoft.com/office/drawing/2014/main" id="{28F21A0B-3180-8A2E-DF1E-0EB0FE4246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28600"/>
            <a:ext cx="1066800" cy="1066800"/>
          </a:xfrm>
          <a:prstGeom prst="rect">
            <a:avLst/>
          </a:prstGeom>
          <a:noFill/>
        </p:spPr>
      </p:pic>
      <p:pic>
        <p:nvPicPr>
          <p:cNvPr id="7" name="Picture 4" descr="C:\Users\USER\Desktop\Logolar\Logo UA.jpg">
            <a:extLst>
              <a:ext uri="{FF2B5EF4-FFF2-40B4-BE49-F238E27FC236}">
                <a16:creationId xmlns="" xmlns:a16="http://schemas.microsoft.com/office/drawing/2014/main" id="{37973EF3-0422-3CD2-8C8B-344F4DB90F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228600"/>
            <a:ext cx="1752600" cy="9193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r>
              <a:rPr lang="tr-TR" sz="3600" dirty="0"/>
              <a:t>Soru</a:t>
            </a:r>
          </a:p>
          <a:p>
            <a:r>
              <a:rPr lang="tr-TR" sz="3600" dirty="0"/>
              <a:t> Cevap</a:t>
            </a:r>
          </a:p>
        </p:txBody>
      </p:sp>
      <p:pic>
        <p:nvPicPr>
          <p:cNvPr id="6" name="Picture 2" descr="C:\Users\USER\Desktop\Logolar\GAUN_LOGO_seffaf.jpg">
            <a:extLst>
              <a:ext uri="{FF2B5EF4-FFF2-40B4-BE49-F238E27FC236}">
                <a16:creationId xmlns="" xmlns:a16="http://schemas.microsoft.com/office/drawing/2014/main" id="{FBB95B95-0E32-8C43-3752-B6F79EC2F4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28600"/>
            <a:ext cx="1066800" cy="1066800"/>
          </a:xfrm>
          <a:prstGeom prst="rect">
            <a:avLst/>
          </a:prstGeom>
          <a:noFill/>
        </p:spPr>
      </p:pic>
      <p:pic>
        <p:nvPicPr>
          <p:cNvPr id="7" name="Picture 4" descr="C:\Users\USER\Desktop\Logolar\Logo UA.jpg">
            <a:extLst>
              <a:ext uri="{FF2B5EF4-FFF2-40B4-BE49-F238E27FC236}">
                <a16:creationId xmlns="" xmlns:a16="http://schemas.microsoft.com/office/drawing/2014/main" id="{ED4D15E2-C2A1-D22C-2DCA-A72CDD9174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228600"/>
            <a:ext cx="1752600" cy="9193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r>
              <a:rPr lang="tr-TR" sz="3600" dirty="0"/>
              <a:t>Teşekkür ederiz…</a:t>
            </a:r>
          </a:p>
        </p:txBody>
      </p:sp>
      <p:pic>
        <p:nvPicPr>
          <p:cNvPr id="6" name="Picture 2" descr="C:\Users\USER\Desktop\Logolar\GAUN_LOGO_seffaf.jpg">
            <a:extLst>
              <a:ext uri="{FF2B5EF4-FFF2-40B4-BE49-F238E27FC236}">
                <a16:creationId xmlns="" xmlns:a16="http://schemas.microsoft.com/office/drawing/2014/main" id="{E4B528C3-1549-F3F6-6EDC-DE63AE3047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28600"/>
            <a:ext cx="1066800" cy="1066800"/>
          </a:xfrm>
          <a:prstGeom prst="rect">
            <a:avLst/>
          </a:prstGeom>
          <a:noFill/>
        </p:spPr>
      </p:pic>
      <p:pic>
        <p:nvPicPr>
          <p:cNvPr id="7" name="Picture 4" descr="C:\Users\USER\Desktop\Logolar\Logo UA.jpg">
            <a:extLst>
              <a:ext uri="{FF2B5EF4-FFF2-40B4-BE49-F238E27FC236}">
                <a16:creationId xmlns="" xmlns:a16="http://schemas.microsoft.com/office/drawing/2014/main" id="{7BCE49A4-982E-D39C-984D-3959CB9140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228600"/>
            <a:ext cx="1752600" cy="9193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972312"/>
            <a:ext cx="8229600" cy="627888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BAŞLIYORUZ </a:t>
            </a:r>
            <a:r>
              <a:rPr lang="tr-TR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</a:t>
            </a:r>
            <a:endParaRPr lang="tr-TR" sz="2800" dirty="0"/>
          </a:p>
        </p:txBody>
      </p:sp>
      <p:pic>
        <p:nvPicPr>
          <p:cNvPr id="1026" name="Picture 2" descr="C:\Users\USER\Desktop\2 804ba3ddacb3ebc915f801e4ebc9352c (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772717"/>
            <a:ext cx="5029200" cy="5009083"/>
          </a:xfrm>
          <a:prstGeom prst="rect">
            <a:avLst/>
          </a:prstGeom>
          <a:noFill/>
        </p:spPr>
      </p:pic>
      <p:pic>
        <p:nvPicPr>
          <p:cNvPr id="3" name="Picture 2" descr="C:\Users\USER\Desktop\Logolar\GAUN_LOGO_seffaf.jpg">
            <a:extLst>
              <a:ext uri="{FF2B5EF4-FFF2-40B4-BE49-F238E27FC236}">
                <a16:creationId xmlns="" xmlns:a16="http://schemas.microsoft.com/office/drawing/2014/main" id="{EE25C36F-F335-FA27-677C-30D36D5CC3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28600"/>
            <a:ext cx="1066800" cy="1066800"/>
          </a:xfrm>
          <a:prstGeom prst="rect">
            <a:avLst/>
          </a:prstGeom>
          <a:noFill/>
        </p:spPr>
      </p:pic>
      <p:pic>
        <p:nvPicPr>
          <p:cNvPr id="4" name="Picture 4" descr="C:\Users\USER\Desktop\Logolar\Logo UA.jpg">
            <a:extLst>
              <a:ext uri="{FF2B5EF4-FFF2-40B4-BE49-F238E27FC236}">
                <a16:creationId xmlns="" xmlns:a16="http://schemas.microsoft.com/office/drawing/2014/main" id="{3F4CB766-E621-CE06-6A83-CB1BDF3A0D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0400" y="228600"/>
            <a:ext cx="1752600" cy="9193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53568" y="568877"/>
            <a:ext cx="8229600" cy="762000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ＭＳ Ｐゴシック" charset="0"/>
                <a:cs typeface="Times New Roman" pitchFamily="18" charset="0"/>
              </a:rPr>
              <a:t/>
            </a:r>
            <a:br>
              <a:rPr lang="tr-TR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ＭＳ Ｐゴシック" charset="0"/>
                <a:cs typeface="Times New Roman" pitchFamily="18" charset="0"/>
              </a:rPr>
            </a:br>
            <a:r>
              <a:rPr lang="tr-TR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 YAPMALIYIM?</a:t>
            </a:r>
            <a:endParaRPr lang="tr-TR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3568" y="1671154"/>
            <a:ext cx="8229600" cy="468392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tr-TR" sz="2500" dirty="0">
                <a:latin typeface="Times New Roman" pitchFamily="18" charset="0"/>
                <a:cs typeface="Times New Roman" pitchFamily="18" charset="0"/>
              </a:rPr>
              <a:t>1- UİO </a:t>
            </a:r>
            <a:r>
              <a:rPr lang="tr-TR" sz="2500" dirty="0" err="1">
                <a:latin typeface="Times New Roman" pitchFamily="18" charset="0"/>
                <a:cs typeface="Times New Roman" pitchFamily="18" charset="0"/>
              </a:rPr>
              <a:t>nomine</a:t>
            </a:r>
            <a:r>
              <a:rPr lang="tr-TR" sz="2500" dirty="0">
                <a:latin typeface="Times New Roman" pitchFamily="18" charset="0"/>
                <a:cs typeface="Times New Roman" pitchFamily="18" charset="0"/>
              </a:rPr>
              <a:t> yapar</a:t>
            </a:r>
          </a:p>
          <a:p>
            <a:pPr algn="just">
              <a:buNone/>
            </a:pPr>
            <a:r>
              <a:rPr lang="tr-TR" sz="2500" dirty="0">
                <a:latin typeface="Times New Roman" pitchFamily="18" charset="0"/>
                <a:cs typeface="Times New Roman" pitchFamily="18" charset="0"/>
              </a:rPr>
              <a:t>2- Yerleştiğiniz Üniversitenin web sayfasını inceleyin</a:t>
            </a:r>
          </a:p>
          <a:p>
            <a:pPr algn="just">
              <a:buNone/>
            </a:pPr>
            <a:r>
              <a:rPr lang="tr-TR" sz="2500" dirty="0">
                <a:latin typeface="Times New Roman" pitchFamily="18" charset="0"/>
                <a:cs typeface="Times New Roman" pitchFamily="18" charset="0"/>
              </a:rPr>
              <a:t>3- Başvuru yapmak için gerekli bazı belgeler</a:t>
            </a:r>
          </a:p>
          <a:p>
            <a:pPr algn="just">
              <a:buNone/>
            </a:pPr>
            <a:r>
              <a:rPr lang="tr-TR" sz="2500" dirty="0">
                <a:latin typeface="Times New Roman" pitchFamily="18" charset="0"/>
                <a:cs typeface="Times New Roman" pitchFamily="18" charset="0"/>
              </a:rPr>
              <a:t>		-Application Form</a:t>
            </a:r>
          </a:p>
          <a:p>
            <a:pPr algn="just">
              <a:buNone/>
            </a:pPr>
            <a:r>
              <a:rPr lang="tr-TR" sz="2500" dirty="0">
                <a:latin typeface="Times New Roman" pitchFamily="18" charset="0"/>
                <a:cs typeface="Times New Roman" pitchFamily="18" charset="0"/>
              </a:rPr>
              <a:t>		-Learning </a:t>
            </a:r>
            <a:r>
              <a:rPr lang="tr-TR" sz="2500" dirty="0" err="1">
                <a:latin typeface="Times New Roman" pitchFamily="18" charset="0"/>
                <a:cs typeface="Times New Roman" pitchFamily="18" charset="0"/>
              </a:rPr>
              <a:t>Agreement</a:t>
            </a:r>
            <a:r>
              <a:rPr lang="tr-TR" sz="2500" dirty="0">
                <a:latin typeface="Times New Roman" pitchFamily="18" charset="0"/>
                <a:cs typeface="Times New Roman" pitchFamily="18" charset="0"/>
              </a:rPr>
              <a:t> (30 AKTS)</a:t>
            </a:r>
          </a:p>
          <a:p>
            <a:pPr algn="just">
              <a:buNone/>
            </a:pPr>
            <a:r>
              <a:rPr lang="tr-TR" sz="2500" dirty="0">
                <a:latin typeface="Times New Roman" pitchFamily="18" charset="0"/>
                <a:cs typeface="Times New Roman" pitchFamily="18" charset="0"/>
              </a:rPr>
              <a:t>		-B2 Language Certificate</a:t>
            </a:r>
          </a:p>
          <a:p>
            <a:pPr algn="just">
              <a:buNone/>
            </a:pPr>
            <a:r>
              <a:rPr lang="tr-TR" sz="2500" dirty="0">
                <a:latin typeface="Times New Roman" pitchFamily="18" charset="0"/>
                <a:cs typeface="Times New Roman" pitchFamily="18" charset="0"/>
              </a:rPr>
              <a:t>		-</a:t>
            </a:r>
            <a:r>
              <a:rPr lang="tr-TR" sz="2500" dirty="0" err="1">
                <a:latin typeface="Times New Roman" pitchFamily="18" charset="0"/>
                <a:cs typeface="Times New Roman" pitchFamily="18" charset="0"/>
              </a:rPr>
              <a:t>Accomodation</a:t>
            </a:r>
            <a:r>
              <a:rPr lang="tr-TR" sz="2500" dirty="0">
                <a:latin typeface="Times New Roman" pitchFamily="18" charset="0"/>
                <a:cs typeface="Times New Roman" pitchFamily="18" charset="0"/>
              </a:rPr>
              <a:t> / Application</a:t>
            </a:r>
          </a:p>
          <a:p>
            <a:pPr algn="just">
              <a:buNone/>
            </a:pPr>
            <a:r>
              <a:rPr lang="tr-TR" sz="2500" dirty="0">
                <a:latin typeface="Times New Roman" pitchFamily="18" charset="0"/>
                <a:cs typeface="Times New Roman" pitchFamily="18" charset="0"/>
              </a:rPr>
              <a:t>		-Veya Online </a:t>
            </a:r>
            <a:r>
              <a:rPr lang="tr-TR" sz="2500" dirty="0" err="1">
                <a:latin typeface="Times New Roman" pitchFamily="18" charset="0"/>
                <a:cs typeface="Times New Roman" pitchFamily="18" charset="0"/>
              </a:rPr>
              <a:t>Application</a:t>
            </a:r>
            <a:r>
              <a:rPr lang="tr-TR" sz="2500" dirty="0">
                <a:latin typeface="Times New Roman" pitchFamily="18" charset="0"/>
                <a:cs typeface="Times New Roman" pitchFamily="18" charset="0"/>
              </a:rPr>
              <a:t> …</a:t>
            </a:r>
          </a:p>
        </p:txBody>
      </p:sp>
      <p:pic>
        <p:nvPicPr>
          <p:cNvPr id="6" name="Picture 2" descr="C:\Users\USER\Desktop\Logolar\GAUN_LOGO_seffaf.jpg">
            <a:extLst>
              <a:ext uri="{FF2B5EF4-FFF2-40B4-BE49-F238E27FC236}">
                <a16:creationId xmlns="" xmlns:a16="http://schemas.microsoft.com/office/drawing/2014/main" id="{C507C053-B6CC-D027-4F13-3781E24BB9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28600"/>
            <a:ext cx="1066800" cy="1066800"/>
          </a:xfrm>
          <a:prstGeom prst="rect">
            <a:avLst/>
          </a:prstGeom>
          <a:noFill/>
        </p:spPr>
      </p:pic>
      <p:pic>
        <p:nvPicPr>
          <p:cNvPr id="7" name="Picture 4" descr="C:\Users\USER\Desktop\Logolar\Logo UA.jpg">
            <a:extLst>
              <a:ext uri="{FF2B5EF4-FFF2-40B4-BE49-F238E27FC236}">
                <a16:creationId xmlns="" xmlns:a16="http://schemas.microsoft.com/office/drawing/2014/main" id="{A14E6DD2-7F2A-8BA0-01CD-ECCD50CAB8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228600"/>
            <a:ext cx="1752600" cy="9193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ＭＳ Ｐゴシック" charset="0"/>
                <a:cs typeface="Times New Roman" pitchFamily="18" charset="0"/>
              </a:rPr>
              <a:t/>
            </a:r>
            <a:br>
              <a:rPr lang="tr-TR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ＭＳ Ｐゴシック" charset="0"/>
                <a:cs typeface="Times New Roman" pitchFamily="18" charset="0"/>
              </a:rPr>
            </a:br>
            <a:endParaRPr lang="tr-TR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49530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tr-TR" sz="2500" dirty="0">
                <a:latin typeface="Times New Roman" pitchFamily="18" charset="0"/>
                <a:cs typeface="Times New Roman" pitchFamily="18" charset="0"/>
              </a:rPr>
              <a:t>4-Doldurduğunuz belgeleri ilgili kişilere onaylatın</a:t>
            </a:r>
          </a:p>
          <a:p>
            <a:pPr algn="just">
              <a:buNone/>
            </a:pPr>
            <a:r>
              <a:rPr lang="tr-TR" sz="2500" dirty="0">
                <a:latin typeface="Times New Roman" pitchFamily="18" charset="0"/>
                <a:cs typeface="Times New Roman" pitchFamily="18" charset="0"/>
              </a:rPr>
              <a:t>		-İmza atan kişi ad </a:t>
            </a:r>
            <a:r>
              <a:rPr lang="tr-TR" sz="2500" dirty="0" err="1">
                <a:latin typeface="Times New Roman" pitchFamily="18" charset="0"/>
                <a:cs typeface="Times New Roman" pitchFamily="18" charset="0"/>
              </a:rPr>
              <a:t>soyad</a:t>
            </a:r>
            <a:r>
              <a:rPr lang="tr-TR" sz="2500" dirty="0">
                <a:latin typeface="Times New Roman" pitchFamily="18" charset="0"/>
                <a:cs typeface="Times New Roman" pitchFamily="18" charset="0"/>
              </a:rPr>
              <a:t> ve imza tarihi olmalıdır</a:t>
            </a:r>
          </a:p>
          <a:p>
            <a:pPr algn="just">
              <a:buNone/>
            </a:pPr>
            <a:r>
              <a:rPr lang="tr-TR" sz="2500" dirty="0">
                <a:latin typeface="Times New Roman" pitchFamily="18" charset="0"/>
                <a:cs typeface="Times New Roman" pitchFamily="18" charset="0"/>
              </a:rPr>
              <a:t>		-Learning </a:t>
            </a:r>
            <a:r>
              <a:rPr lang="tr-TR" sz="2500" dirty="0" err="1">
                <a:latin typeface="Times New Roman" pitchFamily="18" charset="0"/>
                <a:cs typeface="Times New Roman" pitchFamily="18" charset="0"/>
              </a:rPr>
              <a:t>Agreement</a:t>
            </a:r>
            <a:r>
              <a:rPr lang="tr-TR" sz="2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500" dirty="0">
                <a:latin typeface="Times New Roman" pitchFamily="18" charset="0"/>
                <a:cs typeface="Times New Roman" pitchFamily="18" charset="0"/>
              </a:rPr>
              <a:t>imzalatılmalı</a:t>
            </a:r>
          </a:p>
          <a:p>
            <a:pPr algn="just">
              <a:buNone/>
            </a:pPr>
            <a:r>
              <a:rPr lang="tr-TR" sz="2500" dirty="0">
                <a:latin typeface="Times New Roman" pitchFamily="18" charset="0"/>
                <a:cs typeface="Times New Roman" pitchFamily="18" charset="0"/>
              </a:rPr>
              <a:t>		-</a:t>
            </a:r>
            <a:r>
              <a:rPr lang="tr-TR" sz="2500" dirty="0" err="1">
                <a:latin typeface="Times New Roman" pitchFamily="18" charset="0"/>
                <a:cs typeface="Times New Roman" pitchFamily="18" charset="0"/>
              </a:rPr>
              <a:t>Erasmus</a:t>
            </a:r>
            <a:r>
              <a:rPr lang="tr-TR" sz="2500" dirty="0">
                <a:latin typeface="Times New Roman" pitchFamily="18" charset="0"/>
                <a:cs typeface="Times New Roman" pitchFamily="18" charset="0"/>
              </a:rPr>
              <a:t>+ ile ilgili her belgenin bir kopyasını    muhafaza ediniz ve bir kopyasını da </a:t>
            </a:r>
            <a:r>
              <a:rPr lang="tr-TR" sz="2500" dirty="0" err="1">
                <a:latin typeface="Times New Roman" pitchFamily="18" charset="0"/>
                <a:cs typeface="Times New Roman" pitchFamily="18" charset="0"/>
              </a:rPr>
              <a:t>UİO’ya</a:t>
            </a:r>
            <a:r>
              <a:rPr lang="tr-TR" sz="2500" dirty="0">
                <a:latin typeface="Times New Roman" pitchFamily="18" charset="0"/>
                <a:cs typeface="Times New Roman" pitchFamily="18" charset="0"/>
              </a:rPr>
              <a:t> teslim ediniz</a:t>
            </a:r>
          </a:p>
          <a:p>
            <a:pPr algn="just">
              <a:buNone/>
            </a:pPr>
            <a:r>
              <a:rPr lang="tr-TR" sz="2500" dirty="0">
                <a:latin typeface="Times New Roman" pitchFamily="18" charset="0"/>
                <a:cs typeface="Times New Roman" pitchFamily="18" charset="0"/>
              </a:rPr>
              <a:t>		-Başvuruda pasaport kopyası (25 yaşa kadar pasaport harçsız alınabilir)</a:t>
            </a:r>
          </a:p>
          <a:p>
            <a:pPr algn="just">
              <a:buNone/>
            </a:pPr>
            <a:r>
              <a:rPr lang="tr-TR" sz="2500" dirty="0">
                <a:latin typeface="Times New Roman" pitchFamily="18" charset="0"/>
                <a:cs typeface="Times New Roman" pitchFamily="18" charset="0"/>
              </a:rPr>
              <a:t>5-Yerleştiğiniz üniversiteden kabul belgesi alana kadar gitmeye hak kazanmış sayılmazsınız</a:t>
            </a:r>
          </a:p>
          <a:p>
            <a:pPr algn="just">
              <a:buNone/>
            </a:pPr>
            <a:endParaRPr lang="tr-TR" sz="25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tr-TR" sz="25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tr-TR" sz="25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C:\Users\USER\Desktop\Logolar\GAUN_LOGO_seffaf.jpg">
            <a:extLst>
              <a:ext uri="{FF2B5EF4-FFF2-40B4-BE49-F238E27FC236}">
                <a16:creationId xmlns="" xmlns:a16="http://schemas.microsoft.com/office/drawing/2014/main" id="{27BEDA90-B3A0-84DE-A6AC-DF54864432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28600"/>
            <a:ext cx="1066800" cy="1066800"/>
          </a:xfrm>
          <a:prstGeom prst="rect">
            <a:avLst/>
          </a:prstGeom>
          <a:noFill/>
        </p:spPr>
      </p:pic>
      <p:pic>
        <p:nvPicPr>
          <p:cNvPr id="7" name="Picture 4" descr="C:\Users\USER\Desktop\Logolar\Logo UA.jpg">
            <a:extLst>
              <a:ext uri="{FF2B5EF4-FFF2-40B4-BE49-F238E27FC236}">
                <a16:creationId xmlns="" xmlns:a16="http://schemas.microsoft.com/office/drawing/2014/main" id="{CAA89FA6-FB83-57F2-AFFC-C7D5B0F973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228600"/>
            <a:ext cx="1752600" cy="9193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950001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ＭＳ Ｐゴシック" charset="0"/>
                <a:cs typeface="Times New Roman" pitchFamily="18" charset="0"/>
              </a:rPr>
              <a:t/>
            </a:r>
            <a:br>
              <a:rPr lang="tr-TR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ＭＳ Ｐゴシック" charset="0"/>
                <a:cs typeface="Times New Roman" pitchFamily="18" charset="0"/>
              </a:rPr>
            </a:br>
            <a:r>
              <a:rPr lang="tr-TR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KABUL BELGESİ ALDIKTAN SONRA</a:t>
            </a:r>
            <a:br>
              <a:rPr lang="tr-TR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TESLİM EDECEĞİNİZ BELGELER?</a:t>
            </a:r>
            <a:endParaRPr lang="tr-TR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81000" y="2209800"/>
            <a:ext cx="8229600" cy="3810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2500" dirty="0">
                <a:latin typeface="Times New Roman" pitchFamily="18" charset="0"/>
                <a:cs typeface="Times New Roman" pitchFamily="18" charset="0"/>
              </a:rPr>
              <a:t>1-Kabul belgesi fotokopisi</a:t>
            </a:r>
          </a:p>
          <a:p>
            <a:pPr>
              <a:buNone/>
            </a:pPr>
            <a:r>
              <a:rPr lang="tr-TR" sz="2500" dirty="0">
                <a:latin typeface="Times New Roman" pitchFamily="18" charset="0"/>
                <a:cs typeface="Times New Roman" pitchFamily="18" charset="0"/>
              </a:rPr>
              <a:t>2-Learning </a:t>
            </a:r>
            <a:r>
              <a:rPr lang="tr-TR" sz="2500" dirty="0" err="1">
                <a:latin typeface="Times New Roman" pitchFamily="18" charset="0"/>
                <a:cs typeface="Times New Roman" pitchFamily="18" charset="0"/>
              </a:rPr>
              <a:t>Agreement</a:t>
            </a:r>
            <a:r>
              <a:rPr lang="tr-TR" sz="2500" dirty="0">
                <a:latin typeface="Times New Roman" pitchFamily="18" charset="0"/>
                <a:cs typeface="Times New Roman" pitchFamily="18" charset="0"/>
              </a:rPr>
              <a:t> fotokopisi ( </a:t>
            </a:r>
            <a:r>
              <a:rPr lang="tr-TR" sz="2500" dirty="0" err="1">
                <a:latin typeface="Times New Roman" pitchFamily="18" charset="0"/>
                <a:cs typeface="Times New Roman" pitchFamily="18" charset="0"/>
              </a:rPr>
              <a:t>Erasmus</a:t>
            </a:r>
            <a:r>
              <a:rPr lang="tr-TR" sz="2500" dirty="0">
                <a:latin typeface="Times New Roman" pitchFamily="18" charset="0"/>
                <a:cs typeface="Times New Roman" pitchFamily="18" charset="0"/>
              </a:rPr>
              <a:t> sonunda </a:t>
            </a:r>
            <a:r>
              <a:rPr lang="tr-TR" sz="2500" dirty="0" err="1">
                <a:latin typeface="Times New Roman" pitchFamily="18" charset="0"/>
                <a:cs typeface="Times New Roman" pitchFamily="18" charset="0"/>
              </a:rPr>
              <a:t>orjinali</a:t>
            </a:r>
            <a:r>
              <a:rPr lang="tr-TR" sz="2500" dirty="0">
                <a:latin typeface="Times New Roman" pitchFamily="18" charset="0"/>
                <a:cs typeface="Times New Roman" pitchFamily="18" charset="0"/>
              </a:rPr>
              <a:t> teslim edilir, 30 AKTS +-2 (Güz dönemi AKTS))</a:t>
            </a:r>
          </a:p>
          <a:p>
            <a:pPr>
              <a:buNone/>
            </a:pPr>
            <a:r>
              <a:rPr lang="tr-TR" sz="2500" dirty="0">
                <a:latin typeface="Times New Roman" pitchFamily="18" charset="0"/>
                <a:cs typeface="Times New Roman" pitchFamily="18" charset="0"/>
              </a:rPr>
              <a:t>3-Ders Tanıma Formu</a:t>
            </a:r>
          </a:p>
          <a:p>
            <a:pPr>
              <a:buNone/>
            </a:pPr>
            <a:r>
              <a:rPr lang="tr-TR" sz="2500" dirty="0">
                <a:latin typeface="Times New Roman" pitchFamily="18" charset="0"/>
                <a:cs typeface="Times New Roman" pitchFamily="18" charset="0"/>
              </a:rPr>
              <a:t>4-Öğrenci Bilgi Formu</a:t>
            </a:r>
          </a:p>
          <a:p>
            <a:pPr>
              <a:buNone/>
            </a:pPr>
            <a:r>
              <a:rPr lang="tr-TR" sz="2500" dirty="0">
                <a:latin typeface="Times New Roman" pitchFamily="18" charset="0"/>
                <a:cs typeface="Times New Roman" pitchFamily="18" charset="0"/>
              </a:rPr>
              <a:t>5-Başvuruda (yerleştiğiniz üniversite) kullandığınız başvuru formu</a:t>
            </a:r>
          </a:p>
        </p:txBody>
      </p:sp>
      <p:pic>
        <p:nvPicPr>
          <p:cNvPr id="6" name="Picture 2" descr="C:\Users\USER\Desktop\Logolar\GAUN_LOGO_seffaf.jpg">
            <a:extLst>
              <a:ext uri="{FF2B5EF4-FFF2-40B4-BE49-F238E27FC236}">
                <a16:creationId xmlns="" xmlns:a16="http://schemas.microsoft.com/office/drawing/2014/main" id="{EA3517F9-4D72-3BA2-98EF-492648D4F8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28600"/>
            <a:ext cx="1066800" cy="1066800"/>
          </a:xfrm>
          <a:prstGeom prst="rect">
            <a:avLst/>
          </a:prstGeom>
          <a:noFill/>
        </p:spPr>
      </p:pic>
      <p:pic>
        <p:nvPicPr>
          <p:cNvPr id="7" name="Picture 4" descr="C:\Users\USER\Desktop\Logolar\Logo UA.jpg">
            <a:extLst>
              <a:ext uri="{FF2B5EF4-FFF2-40B4-BE49-F238E27FC236}">
                <a16:creationId xmlns="" xmlns:a16="http://schemas.microsoft.com/office/drawing/2014/main" id="{512D1593-BE57-7116-B37B-45D6AD93F7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228600"/>
            <a:ext cx="1752600" cy="9193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62000" y="15240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500" dirty="0">
                <a:latin typeface="Times New Roman" panose="02020603050405020304" pitchFamily="18" charset="0"/>
                <a:cs typeface="Times New Roman" pitchFamily="18" charset="0"/>
              </a:rPr>
              <a:t>6-Halkbankası Avro hesabı (Hesap belgesi üzerine bölüm, doğum tarihi, gidiş dönüş tarihi, ev adresi, telefon, eposta, gideceğiniz üniversite ve ülke yazılmalı)</a:t>
            </a:r>
          </a:p>
          <a:p>
            <a:pPr marL="0" indent="0">
              <a:buNone/>
            </a:pPr>
            <a:r>
              <a:rPr lang="tr-TR" sz="2500" dirty="0">
                <a:latin typeface="Times New Roman" panose="02020603050405020304" pitchFamily="18" charset="0"/>
                <a:cs typeface="Times New Roman" pitchFamily="18" charset="0"/>
              </a:rPr>
              <a:t>7-Sizin için hazırlanacak Hibe Sözleşmesi imzalanmalı</a:t>
            </a:r>
          </a:p>
          <a:p>
            <a:pPr marL="0" indent="0">
              <a:buNone/>
            </a:pPr>
            <a:r>
              <a:rPr lang="tr-TR" sz="2500" dirty="0">
                <a:latin typeface="Times New Roman" panose="02020603050405020304" pitchFamily="18" charset="0"/>
                <a:cs typeface="Times New Roman" pitchFamily="18" charset="0"/>
              </a:rPr>
              <a:t>8-Belgeler şeffaf bir dosya içerisinde eksiksiz olarak Ofisimize teslim edilmeli</a:t>
            </a:r>
          </a:p>
        </p:txBody>
      </p:sp>
      <p:pic>
        <p:nvPicPr>
          <p:cNvPr id="6" name="Picture 2" descr="C:\Users\USER\Desktop\Logolar\GAUN_LOGO_seffaf.jpg">
            <a:extLst>
              <a:ext uri="{FF2B5EF4-FFF2-40B4-BE49-F238E27FC236}">
                <a16:creationId xmlns="" xmlns:a16="http://schemas.microsoft.com/office/drawing/2014/main" id="{A893FD0B-4E28-693D-A2E2-6B7133111D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28600"/>
            <a:ext cx="1066800" cy="1066800"/>
          </a:xfrm>
          <a:prstGeom prst="rect">
            <a:avLst/>
          </a:prstGeom>
          <a:noFill/>
        </p:spPr>
      </p:pic>
      <p:pic>
        <p:nvPicPr>
          <p:cNvPr id="7" name="Picture 4" descr="C:\Users\USER\Desktop\Logolar\Logo UA.jpg">
            <a:extLst>
              <a:ext uri="{FF2B5EF4-FFF2-40B4-BE49-F238E27FC236}">
                <a16:creationId xmlns="" xmlns:a16="http://schemas.microsoft.com/office/drawing/2014/main" id="{D114775D-7FB5-6F38-2B97-36A039382C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228600"/>
            <a:ext cx="1752600" cy="91939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839369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ＭＳ Ｐゴシック" charset="0"/>
                <a:cs typeface="Times New Roman" pitchFamily="18" charset="0"/>
              </a:rPr>
              <a:t/>
            </a:r>
            <a:br>
              <a:rPr lang="tr-TR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ＭＳ Ｐゴシック" charset="0"/>
                <a:cs typeface="Times New Roman" pitchFamily="18" charset="0"/>
              </a:rPr>
            </a:br>
            <a:endParaRPr lang="tr-TR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62000" y="1447800"/>
            <a:ext cx="8229600" cy="4724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r-TR" sz="2500" dirty="0">
                <a:latin typeface="Times New Roman" pitchFamily="18" charset="0"/>
                <a:cs typeface="Times New Roman" pitchFamily="18" charset="0"/>
              </a:rPr>
              <a:t>8-İlk ödeme hibenin %70’i hesabınıza yatar, dönüş sonrası gün hesabına göre toplam ödeme yapılır</a:t>
            </a:r>
          </a:p>
          <a:p>
            <a:pPr>
              <a:buNone/>
            </a:pPr>
            <a:r>
              <a:rPr lang="tr-TR" sz="2500" dirty="0">
                <a:latin typeface="Times New Roman" pitchFamily="18" charset="0"/>
                <a:cs typeface="Times New Roman" pitchFamily="18" charset="0"/>
              </a:rPr>
              <a:t>9-En az 2 ay hareketliliğe katılmayanların programı iptal edilir ve tüm hibe geri alınır</a:t>
            </a:r>
          </a:p>
          <a:p>
            <a:pPr>
              <a:buNone/>
            </a:pPr>
            <a:r>
              <a:rPr lang="tr-TR" sz="2500" dirty="0">
                <a:latin typeface="Times New Roman" pitchFamily="18" charset="0"/>
                <a:cs typeface="Times New Roman" pitchFamily="18" charset="0"/>
              </a:rPr>
              <a:t>10-Gideceğiniz üniversiteye varınca ilk olarak Varış Belgesi imzalatılır ve GAÜN </a:t>
            </a:r>
            <a:r>
              <a:rPr lang="tr-TR" sz="2500" dirty="0" err="1">
                <a:latin typeface="Times New Roman" pitchFamily="18" charset="0"/>
                <a:cs typeface="Times New Roman" pitchFamily="18" charset="0"/>
              </a:rPr>
              <a:t>Erasmus</a:t>
            </a:r>
            <a:r>
              <a:rPr lang="tr-TR" sz="2500" dirty="0">
                <a:latin typeface="Times New Roman" pitchFamily="18" charset="0"/>
                <a:cs typeface="Times New Roman" pitchFamily="18" charset="0"/>
              </a:rPr>
              <a:t>+ Ofisine </a:t>
            </a:r>
            <a:r>
              <a:rPr lang="tr-TR" sz="25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abofisisek@gantep.edu.tr </a:t>
            </a:r>
            <a:r>
              <a:rPr lang="tr-TR" sz="2500" dirty="0">
                <a:latin typeface="Times New Roman" pitchFamily="18" charset="0"/>
                <a:cs typeface="Times New Roman" pitchFamily="18" charset="0"/>
              </a:rPr>
              <a:t>gönderilir</a:t>
            </a:r>
          </a:p>
          <a:p>
            <a:pPr>
              <a:buNone/>
            </a:pPr>
            <a:r>
              <a:rPr lang="tr-TR" sz="2500" dirty="0">
                <a:latin typeface="Times New Roman" pitchFamily="18" charset="0"/>
                <a:cs typeface="Times New Roman" pitchFamily="18" charset="0"/>
              </a:rPr>
              <a:t>11-Bunlar dışında Erasmus+ için doldurulan belgeler…</a:t>
            </a:r>
          </a:p>
          <a:p>
            <a:pPr>
              <a:buNone/>
            </a:pPr>
            <a:endParaRPr lang="tr-TR" sz="25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C:\Users\USER\Desktop\Logolar\GAUN_LOGO_seffaf.jpg">
            <a:extLst>
              <a:ext uri="{FF2B5EF4-FFF2-40B4-BE49-F238E27FC236}">
                <a16:creationId xmlns="" xmlns:a16="http://schemas.microsoft.com/office/drawing/2014/main" id="{44D3147C-507A-B5A8-C5C4-0AED0E8E7D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28600"/>
            <a:ext cx="1066800" cy="1066800"/>
          </a:xfrm>
          <a:prstGeom prst="rect">
            <a:avLst/>
          </a:prstGeom>
          <a:noFill/>
        </p:spPr>
      </p:pic>
      <p:pic>
        <p:nvPicPr>
          <p:cNvPr id="7" name="Picture 4" descr="C:\Users\USER\Desktop\Logolar\Logo UA.jpg">
            <a:extLst>
              <a:ext uri="{FF2B5EF4-FFF2-40B4-BE49-F238E27FC236}">
                <a16:creationId xmlns="" xmlns:a16="http://schemas.microsoft.com/office/drawing/2014/main" id="{9146CE60-3F8A-9E03-2C13-BDAA3AA2EA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228600"/>
            <a:ext cx="1752600" cy="9193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09600" y="1524000"/>
            <a:ext cx="8229600" cy="44958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tr-TR" sz="2500" dirty="0">
                <a:latin typeface="Times New Roman" pitchFamily="18" charset="0"/>
                <a:cs typeface="Times New Roman" pitchFamily="18" charset="0"/>
              </a:rPr>
              <a:t>12-İsteyenlere gidecekleri ülkenin dilinde, Fransızca, Almanca, </a:t>
            </a:r>
            <a:r>
              <a:rPr lang="tr-TR" sz="2500" dirty="0" err="1">
                <a:latin typeface="Times New Roman" pitchFamily="18" charset="0"/>
                <a:cs typeface="Times New Roman" pitchFamily="18" charset="0"/>
              </a:rPr>
              <a:t>Flemenkçe</a:t>
            </a:r>
            <a:r>
              <a:rPr lang="tr-TR" sz="2500" dirty="0">
                <a:latin typeface="Times New Roman" pitchFamily="18" charset="0"/>
                <a:cs typeface="Times New Roman" pitchFamily="18" charset="0"/>
              </a:rPr>
              <a:t>, İtalyanca, İspanyolca, Lehçe, Çekçe, Danca, Yunanca, Portekizce, İsveççe, Bulgarca, Hırvatça, Macarca, Romence, Slovakça, Fince, Estonca, İrlandaca, Letonca, Litvanca, Maltaca, Slovence OLS gönderilebilir.</a:t>
            </a:r>
          </a:p>
          <a:p>
            <a:pPr algn="just">
              <a:buNone/>
            </a:pPr>
            <a:endParaRPr lang="tr-TR" sz="25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tr-TR" sz="2500" dirty="0">
                <a:latin typeface="Times New Roman" pitchFamily="18" charset="0"/>
                <a:cs typeface="Times New Roman" pitchFamily="18" charset="0"/>
              </a:rPr>
              <a:t>Not: İngilizce dışında bir OLS sınavı isteyenler varış belgesi gönderdiğinde bunu belirtmelidir</a:t>
            </a:r>
          </a:p>
        </p:txBody>
      </p:sp>
      <p:pic>
        <p:nvPicPr>
          <p:cNvPr id="2" name="Picture 2" descr="C:\Users\USER\Desktop\Logolar\GAUN_LOGO_seffaf.jpg">
            <a:extLst>
              <a:ext uri="{FF2B5EF4-FFF2-40B4-BE49-F238E27FC236}">
                <a16:creationId xmlns="" xmlns:a16="http://schemas.microsoft.com/office/drawing/2014/main" id="{1A3A23F5-AA76-E7F8-5D12-A43A426478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28600"/>
            <a:ext cx="1066800" cy="1066800"/>
          </a:xfrm>
          <a:prstGeom prst="rect">
            <a:avLst/>
          </a:prstGeom>
          <a:noFill/>
        </p:spPr>
      </p:pic>
      <p:pic>
        <p:nvPicPr>
          <p:cNvPr id="6" name="Picture 4" descr="C:\Users\USER\Desktop\Logolar\Logo UA.jpg">
            <a:extLst>
              <a:ext uri="{FF2B5EF4-FFF2-40B4-BE49-F238E27FC236}">
                <a16:creationId xmlns="" xmlns:a16="http://schemas.microsoft.com/office/drawing/2014/main" id="{8695AB57-9DB4-6158-11D5-E8EFB8F6EB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228600"/>
            <a:ext cx="1752600" cy="9193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7A02F288-5F2C-6714-8B44-BB5D823196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905000"/>
            <a:ext cx="8229600" cy="3925308"/>
          </a:xfrm>
        </p:spPr>
        <p:txBody>
          <a:bodyPr>
            <a:normAutofit/>
          </a:bodyPr>
          <a:lstStyle/>
          <a:p>
            <a:r>
              <a:rPr lang="tr-TR" sz="2500" dirty="0"/>
              <a:t>OLS </a:t>
            </a:r>
            <a:r>
              <a:rPr lang="tr-TR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(ONLINE LINGUISTIC SUPPORT): </a:t>
            </a:r>
            <a:r>
              <a:rPr lang="tr-TR" sz="2500" dirty="0">
                <a:latin typeface="Times New Roman" pitchFamily="18" charset="0"/>
                <a:cs typeface="Times New Roman" pitchFamily="18" charset="0"/>
              </a:rPr>
              <a:t>Çevirim içi Dil Desteği sistemidir. İlk sınav ve ikinci sınavlar zorunlu. </a:t>
            </a:r>
          </a:p>
          <a:p>
            <a:r>
              <a:rPr lang="tr-TR" sz="25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https://ecas.ec.europa.eu/cas/eim/external/register.cgi?loginRequestId=ECAS_LR-</a:t>
            </a:r>
            <a:endParaRPr lang="tr-TR" sz="25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500" dirty="0"/>
          </a:p>
          <a:p>
            <a:r>
              <a:rPr lang="tr-TR" sz="2500" dirty="0"/>
              <a:t>OLA (Online Learning </a:t>
            </a:r>
            <a:r>
              <a:rPr lang="tr-TR" sz="2500" dirty="0" err="1"/>
              <a:t>Agreement</a:t>
            </a:r>
            <a:r>
              <a:rPr lang="tr-TR" sz="2500" dirty="0"/>
              <a:t>): Sisteme üyelik yapılır ve adımlar takip edilir.</a:t>
            </a:r>
          </a:p>
          <a:p>
            <a:r>
              <a:rPr lang="tr-TR" sz="25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https://learning-agreement.eu/</a:t>
            </a:r>
            <a:r>
              <a:rPr lang="tr-TR" sz="25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sz="2500" dirty="0">
              <a:solidFill>
                <a:schemeClr val="accent1"/>
              </a:solidFill>
            </a:endParaRPr>
          </a:p>
        </p:txBody>
      </p:sp>
      <p:sp>
        <p:nvSpPr>
          <p:cNvPr id="4" name="1 Başlık">
            <a:extLst>
              <a:ext uri="{FF2B5EF4-FFF2-40B4-BE49-F238E27FC236}">
                <a16:creationId xmlns="" xmlns:a16="http://schemas.microsoft.com/office/drawing/2014/main" id="{D5B1126C-6069-DDCA-F844-733611AB1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777615"/>
            <a:ext cx="8229600" cy="675390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ＭＳ Ｐゴシック" charset="0"/>
                <a:cs typeface="Times New Roman" pitchFamily="18" charset="0"/>
              </a:rPr>
              <a:t/>
            </a:r>
            <a:br>
              <a:rPr lang="tr-TR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ＭＳ Ｐゴシック" charset="0"/>
                <a:cs typeface="Times New Roman" pitchFamily="18" charset="0"/>
              </a:rPr>
            </a:br>
            <a:r>
              <a:rPr lang="tr-TR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BAZI UYGULAMALAR</a:t>
            </a:r>
            <a:endParaRPr lang="tr-TR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2" descr="C:\Users\USER\Desktop\Logolar\GAUN_LOGO_seffaf.jpg">
            <a:extLst>
              <a:ext uri="{FF2B5EF4-FFF2-40B4-BE49-F238E27FC236}">
                <a16:creationId xmlns="" xmlns:a16="http://schemas.microsoft.com/office/drawing/2014/main" id="{61EC0CD5-92EF-39F8-2D45-FBB621747D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228600"/>
            <a:ext cx="1066800" cy="1066800"/>
          </a:xfrm>
          <a:prstGeom prst="rect">
            <a:avLst/>
          </a:prstGeom>
          <a:noFill/>
        </p:spPr>
      </p:pic>
      <p:pic>
        <p:nvPicPr>
          <p:cNvPr id="10" name="Picture 4" descr="C:\Users\USER\Desktop\Logolar\Logo UA.jpg">
            <a:extLst>
              <a:ext uri="{FF2B5EF4-FFF2-40B4-BE49-F238E27FC236}">
                <a16:creationId xmlns="" xmlns:a16="http://schemas.microsoft.com/office/drawing/2014/main" id="{A93F7410-FEA2-6C20-6332-BCF15BE5FD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10400" y="228600"/>
            <a:ext cx="1752600" cy="91939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604954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747</TotalTime>
  <Words>499</Words>
  <Application>Microsoft Office PowerPoint</Application>
  <PresentationFormat>Ekran Gösterisi (4:3)</PresentationFormat>
  <Paragraphs>92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18" baseType="lpstr">
      <vt:lpstr>Akış</vt:lpstr>
      <vt:lpstr>PowerPoint Sunusu</vt:lpstr>
      <vt:lpstr> BAŞLIYORUZ </vt:lpstr>
      <vt:lpstr> NE YAPMALIYIM?</vt:lpstr>
      <vt:lpstr> </vt:lpstr>
      <vt:lpstr> KABUL BELGESİ ALDIKTAN SONRA  TESLİM EDECEĞİNİZ BELGELER?</vt:lpstr>
      <vt:lpstr>PowerPoint Sunusu</vt:lpstr>
      <vt:lpstr> </vt:lpstr>
      <vt:lpstr>PowerPoint Sunusu</vt:lpstr>
      <vt:lpstr> BAZI UYGULAMALAR</vt:lpstr>
      <vt:lpstr>ÖĞRENİM HAREKETLİLİĞİNDE DİKKAT EDİLMESİ GEREKEN BAZI HUSUSLAR</vt:lpstr>
      <vt:lpstr>HİBE MİKTARLARI</vt:lpstr>
      <vt:lpstr> BİR KAÇ ÖNEMLİ NOT</vt:lpstr>
      <vt:lpstr> </vt:lpstr>
      <vt:lpstr> MUHTEMEL SORUNLAR</vt:lpstr>
      <vt:lpstr> 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ULUSLARARASI İLİŞKİLER OFİSİ</dc:title>
  <dc:creator>Wın7</dc:creator>
  <cp:lastModifiedBy>USER</cp:lastModifiedBy>
  <cp:revision>367</cp:revision>
  <dcterms:created xsi:type="dcterms:W3CDTF">2006-08-16T00:00:00Z</dcterms:created>
  <dcterms:modified xsi:type="dcterms:W3CDTF">2023-11-06T12:03:32Z</dcterms:modified>
</cp:coreProperties>
</file>